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1" r:id="rId27"/>
    <p:sldId id="350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70" r:id="rId44"/>
    <p:sldId id="371" r:id="rId45"/>
    <p:sldId id="372" r:id="rId46"/>
    <p:sldId id="373" r:id="rId47"/>
    <p:sldId id="374" r:id="rId48"/>
    <p:sldId id="375" r:id="rId49"/>
    <p:sldId id="411" r:id="rId50"/>
    <p:sldId id="376" r:id="rId51"/>
    <p:sldId id="404" r:id="rId52"/>
    <p:sldId id="378" r:id="rId53"/>
    <p:sldId id="377" r:id="rId54"/>
    <p:sldId id="403" r:id="rId55"/>
    <p:sldId id="379" r:id="rId56"/>
    <p:sldId id="380" r:id="rId57"/>
    <p:sldId id="381" r:id="rId58"/>
    <p:sldId id="405" r:id="rId59"/>
    <p:sldId id="406" r:id="rId60"/>
    <p:sldId id="382" r:id="rId61"/>
    <p:sldId id="383" r:id="rId62"/>
    <p:sldId id="384" r:id="rId63"/>
    <p:sldId id="385" r:id="rId64"/>
    <p:sldId id="386" r:id="rId65"/>
    <p:sldId id="387" r:id="rId66"/>
    <p:sldId id="407" r:id="rId67"/>
    <p:sldId id="408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409" r:id="rId78"/>
    <p:sldId id="410" r:id="rId79"/>
    <p:sldId id="397" r:id="rId80"/>
    <p:sldId id="398" r:id="rId81"/>
    <p:sldId id="399" r:id="rId82"/>
    <p:sldId id="400" r:id="rId83"/>
    <p:sldId id="401" r:id="rId84"/>
    <p:sldId id="402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PROCESAMIENTO Y ANALISIS DE IMAGENES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Utilizaremos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</a:t>
            </a:r>
            <a:r>
              <a:rPr lang="en-US" dirty="0" err="1"/>
              <a:t>como</a:t>
            </a:r>
            <a:endParaRPr lang="en-US" dirty="0"/>
          </a:p>
          <a:p>
            <a:pPr lvl="1"/>
            <a:r>
              <a:rPr lang="es-PA" dirty="0"/>
              <a:t>A</a:t>
            </a:r>
            <a:r>
              <a:rPr lang="en-US" dirty="0" err="1"/>
              <a:t>naconda</a:t>
            </a:r>
            <a:endParaRPr lang="en-US" dirty="0"/>
          </a:p>
          <a:p>
            <a:pPr lvl="1"/>
            <a:r>
              <a:rPr lang="es-PA" dirty="0"/>
              <a:t>J</a:t>
            </a:r>
            <a:r>
              <a:rPr lang="en-US" dirty="0" err="1"/>
              <a:t>upyter</a:t>
            </a:r>
            <a:r>
              <a:rPr lang="en-US" dirty="0"/>
              <a:t> Notebooks</a:t>
            </a:r>
          </a:p>
          <a:p>
            <a:pPr lvl="1"/>
            <a:r>
              <a:rPr lang="es-PA" dirty="0"/>
              <a:t>P</a:t>
            </a:r>
            <a:r>
              <a:rPr lang="en-US" dirty="0" err="1"/>
              <a:t>ython</a:t>
            </a:r>
            <a:r>
              <a:rPr lang="en-US" dirty="0"/>
              <a:t> Scripting</a:t>
            </a:r>
          </a:p>
        </p:txBody>
      </p:sp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247" y="1320053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2" y="3739823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1E9483-F9F1-478D-AD83-825985D8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28" y="4503148"/>
            <a:ext cx="278168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Cargando y Desplegando </a:t>
            </a:r>
            <a:r>
              <a:rPr lang="es-PA" dirty="0" err="1"/>
              <a:t>Imagenes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Fundamentos</a:t>
            </a:r>
          </a:p>
          <a:p>
            <a:pPr lvl="1"/>
            <a:r>
              <a:rPr lang="es-PA" dirty="0"/>
              <a:t>Toma tiempo en aprender</a:t>
            </a:r>
          </a:p>
          <a:p>
            <a:pPr lvl="1"/>
            <a:r>
              <a:rPr lang="es-PA" dirty="0"/>
              <a:t>Son las bases para construcción </a:t>
            </a:r>
            <a:r>
              <a:rPr lang="es-PA" dirty="0" err="1"/>
              <a:t>rápuda</a:t>
            </a:r>
            <a:endParaRPr lang="es-PA" dirty="0"/>
          </a:p>
          <a:p>
            <a:r>
              <a:rPr lang="es-PA" dirty="0"/>
              <a:t>cv2.imread() Cada ves que queramos hacer cargas de imágenes para hacer una aplicación</a:t>
            </a:r>
          </a:p>
          <a:p>
            <a:pPr lvl="1"/>
            <a:r>
              <a:rPr lang="es-PA" dirty="0" err="1"/>
              <a:t>Deteccion</a:t>
            </a:r>
            <a:r>
              <a:rPr lang="es-PA" dirty="0"/>
              <a:t> de objetos</a:t>
            </a:r>
          </a:p>
          <a:p>
            <a:pPr lvl="1"/>
            <a:r>
              <a:rPr lang="es-PA" dirty="0" err="1"/>
              <a:t>Clasificacion</a:t>
            </a:r>
            <a:r>
              <a:rPr lang="es-PA" dirty="0"/>
              <a:t>, Tracking</a:t>
            </a:r>
          </a:p>
          <a:p>
            <a:pPr lvl="1"/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Recognition</a:t>
            </a:r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(Python) las imágenes son representadas en un arreglo de </a:t>
            </a:r>
            <a:r>
              <a:rPr lang="es-PA" dirty="0" err="1"/>
              <a:t>numpy</a:t>
            </a:r>
            <a:endParaRPr lang="es-PA" dirty="0"/>
          </a:p>
          <a:p>
            <a:pPr lvl="1"/>
            <a:r>
              <a:rPr lang="es-PA" dirty="0"/>
              <a:t>1ch para gris</a:t>
            </a:r>
          </a:p>
          <a:p>
            <a:pPr lvl="1"/>
            <a:r>
              <a:rPr lang="es-PA" dirty="0"/>
              <a:t>3ch para color</a:t>
            </a:r>
          </a:p>
          <a:p>
            <a:r>
              <a:rPr lang="es-PA" dirty="0"/>
              <a:t>Adicionalmente la salida de una imagen de (800 x 600) = W x H en </a:t>
            </a:r>
            <a:r>
              <a:rPr lang="es-PA" dirty="0" err="1"/>
              <a:t>OpenCV</a:t>
            </a:r>
            <a:endParaRPr lang="es-PA" dirty="0"/>
          </a:p>
          <a:p>
            <a:pPr lvl="1"/>
            <a:r>
              <a:rPr lang="es-PA" dirty="0"/>
              <a:t>h, w, c = </a:t>
            </a:r>
            <a:r>
              <a:rPr lang="es-PA" dirty="0" err="1"/>
              <a:t>Image.shape</a:t>
            </a:r>
            <a:r>
              <a:rPr lang="es-PA" dirty="0"/>
              <a:t>[:3]</a:t>
            </a:r>
            <a:endParaRPr lang="en-US" dirty="0"/>
          </a:p>
        </p:txBody>
      </p:sp>
      <p:pic>
        <p:nvPicPr>
          <p:cNvPr id="1026" name="Picture 2" descr="Object Detection: Accessible now in the dashboard">
            <a:extLst>
              <a:ext uri="{FF2B5EF4-FFF2-40B4-BE49-F238E27FC236}">
                <a16:creationId xmlns:a16="http://schemas.microsoft.com/office/drawing/2014/main" id="{882D4088-C8B1-4DAE-A2C0-FD728F22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8" y="3352205"/>
            <a:ext cx="2848081" cy="14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cal character recognition - Wikipedia">
            <a:extLst>
              <a:ext uri="{FF2B5EF4-FFF2-40B4-BE49-F238E27FC236}">
                <a16:creationId xmlns:a16="http://schemas.microsoft.com/office/drawing/2014/main" id="{E8B657F4-D0D4-4613-AA8E-E1B33162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57" y="3341038"/>
            <a:ext cx="2531628" cy="14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y Bullet Building Block Toys Assembly Toys Building Blocks 3-9 Year Old  Children Puzzle Toys at affordable prices, price 15 USD — 📦free shipping,  ⭐real reviews with photos — Joom">
            <a:extLst>
              <a:ext uri="{FF2B5EF4-FFF2-40B4-BE49-F238E27FC236}">
                <a16:creationId xmlns:a16="http://schemas.microsoft.com/office/drawing/2014/main" id="{6276F682-D28B-469F-AC37-4003F691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46" y="832902"/>
            <a:ext cx="2065261" cy="20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7917B-6AAD-4DC6-ADA2-3F6B49C66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88" y="6152834"/>
            <a:ext cx="363905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E5ACE8-1D59-432A-BE94-383DA9F9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18" y="0"/>
            <a:ext cx="731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AAB6D-7011-44F1-9E10-BEFF8704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53" y="379923"/>
            <a:ext cx="6525536" cy="685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C2B1A-82B2-4AE4-B912-C250B719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63" y="1259899"/>
            <a:ext cx="7640116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Leyendo y Asignando Pixeles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Vamos a manipular pixeles y valores</a:t>
            </a:r>
          </a:p>
          <a:p>
            <a:pPr lvl="1"/>
            <a:r>
              <a:rPr lang="es-PA" dirty="0"/>
              <a:t>Pixeles son la unidad más pequeña de una imagen</a:t>
            </a:r>
          </a:p>
          <a:p>
            <a:pPr lvl="1"/>
            <a:r>
              <a:rPr lang="es-PA" dirty="0"/>
              <a:t>Los pixeles tienen niveles de intensidad</a:t>
            </a:r>
          </a:p>
          <a:p>
            <a:pPr lvl="2"/>
            <a:r>
              <a:rPr lang="es-PA" dirty="0"/>
              <a:t>0 = negro</a:t>
            </a:r>
          </a:p>
          <a:p>
            <a:pPr lvl="2"/>
            <a:r>
              <a:rPr lang="es-PA" dirty="0"/>
              <a:t>255 = blanco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el formato de la imagen en el espacio de color RGB es salida BGR</a:t>
            </a:r>
          </a:p>
          <a:p>
            <a:pPr lvl="2"/>
            <a:r>
              <a:rPr lang="es-PA" dirty="0"/>
              <a:t>(b, g, r) = </a:t>
            </a:r>
            <a:r>
              <a:rPr lang="es-PA" dirty="0" err="1"/>
              <a:t>image</a:t>
            </a:r>
            <a:r>
              <a:rPr lang="es-PA" dirty="0"/>
              <a:t>[0, 0]</a:t>
            </a:r>
          </a:p>
          <a:p>
            <a:pPr lvl="2"/>
            <a:r>
              <a:rPr lang="es-PA" dirty="0"/>
              <a:t>Esto se debe a que antes, 20 años atrás BGR era el estándar y no RGB</a:t>
            </a:r>
          </a:p>
          <a:p>
            <a:pPr lvl="2"/>
            <a:r>
              <a:rPr lang="es-PA" dirty="0"/>
              <a:t>Adicionalmente el valor de la posición del pixel representa Y, X no X,Y</a:t>
            </a:r>
          </a:p>
          <a:p>
            <a:pPr lvl="3"/>
            <a:r>
              <a:rPr lang="es-PA" dirty="0"/>
              <a:t>Idéntico a h, w… asignamos la distancia Y para luego asignar X</a:t>
            </a:r>
          </a:p>
        </p:txBody>
      </p:sp>
      <p:pic>
        <p:nvPicPr>
          <p:cNvPr id="2050" name="Picture 2" descr="Colorful pixels Royalty Free Vector Image - VectorStock">
            <a:extLst>
              <a:ext uri="{FF2B5EF4-FFF2-40B4-BE49-F238E27FC236}">
                <a16:creationId xmlns:a16="http://schemas.microsoft.com/office/drawing/2014/main" id="{5D195410-3BFA-4BB8-942D-CAD24300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5" y="543431"/>
            <a:ext cx="1575683" cy="17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7D9A3-941A-4147-ACC8-22B1CAE8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13" y="4446742"/>
            <a:ext cx="2581635" cy="23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EE20-8C4E-4F0A-B6F4-36BAC634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897" y="5189419"/>
            <a:ext cx="3524181" cy="4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698FC-4F00-4910-A0FC-0D0933DB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9529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4DE14-AA34-481E-B4E4-B600A513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94" y="2358616"/>
            <a:ext cx="6037506" cy="40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D40A2-1A59-4C18-8F9C-1678591D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65" y="145144"/>
            <a:ext cx="6754168" cy="685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9A69F-347A-49D9-9C77-97ED8378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6" y="2071243"/>
            <a:ext cx="5373501" cy="3155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5373F-F9C5-4143-B991-7E00465F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49" y="1297458"/>
            <a:ext cx="6155536" cy="39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Dibujando con </a:t>
            </a:r>
            <a:r>
              <a:rPr lang="es-PA" dirty="0" err="1"/>
              <a:t>OpenCV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Vamos a dibujar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OpenCV</a:t>
            </a:r>
            <a:r>
              <a:rPr lang="es-PA" dirty="0"/>
              <a:t> (C++) existe la librería </a:t>
            </a:r>
            <a:r>
              <a:rPr lang="es-PA" dirty="0" err="1"/>
              <a:t>highgui</a:t>
            </a:r>
            <a:r>
              <a:rPr lang="es-PA" dirty="0"/>
              <a:t> que se encarga de esto</a:t>
            </a:r>
          </a:p>
          <a:p>
            <a:pPr lvl="1"/>
            <a:r>
              <a:rPr lang="es-PA" dirty="0" err="1"/>
              <a:t>Lineas</a:t>
            </a:r>
            <a:endParaRPr lang="es-PA" dirty="0"/>
          </a:p>
          <a:p>
            <a:pPr lvl="1"/>
            <a:r>
              <a:rPr lang="es-PA" dirty="0"/>
              <a:t>Rectángulos</a:t>
            </a:r>
          </a:p>
          <a:p>
            <a:pPr lvl="1"/>
            <a:r>
              <a:rPr lang="es-PA" dirty="0"/>
              <a:t>Círculos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puede usar como tag box de objetos detectados</a:t>
            </a:r>
          </a:p>
          <a:p>
            <a:r>
              <a:rPr lang="es-PA" dirty="0"/>
              <a:t>Otras aplicaciones como segmentación</a:t>
            </a:r>
          </a:p>
        </p:txBody>
      </p:sp>
    </p:spTree>
    <p:extLst>
      <p:ext uri="{BB962C8B-B14F-4D97-AF65-F5344CB8AC3E}">
        <p14:creationId xmlns:p14="http://schemas.microsoft.com/office/powerpoint/2010/main" val="273600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9FB8F-0D98-4E25-BDA1-B91D483D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683843" cy="3769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745C-B8B1-4B8F-A613-CBC3D034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9175"/>
            <a:ext cx="4683844" cy="2941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452AD-CAA4-4A7E-9AF9-AE1AE61B1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47" y="-1"/>
            <a:ext cx="5732253" cy="439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DA922-1AA0-4553-832D-2B25CDD1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09" y="4399004"/>
            <a:ext cx="5714891" cy="6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F561B-3B00-47E6-8661-7B9EAF56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0" y="91174"/>
            <a:ext cx="2829320" cy="3115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792A8-5F00-471C-A091-4A1A5CAE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44" y="100700"/>
            <a:ext cx="2791215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D7774-6451-44D5-9B60-2CFA0142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43" y="76884"/>
            <a:ext cx="2829320" cy="310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DC635-4FDE-42E4-A716-C7E2DE866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047" y="76884"/>
            <a:ext cx="2753109" cy="30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4D0E1-DD67-4017-B16B-B3DCE609E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472" y="3448053"/>
            <a:ext cx="2819794" cy="307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72A98-59CD-478B-AF30-2739EB519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550" y="3429000"/>
            <a:ext cx="2762636" cy="3115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21A7A-6464-4A80-9347-FAC06A0C6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049" y="3448053"/>
            <a:ext cx="280074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BBBB7-E852-4707-B4C4-FEC720E4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45" y="304364"/>
            <a:ext cx="7821116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C0DA52-5844-4073-95DD-8B0207AF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02" y="1614234"/>
            <a:ext cx="444879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Traslación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Cuando hablamos de traslación es la acción geométrica</a:t>
            </a:r>
          </a:p>
          <a:p>
            <a:pPr lvl="1"/>
            <a:r>
              <a:rPr lang="es-PA" dirty="0"/>
              <a:t>Movimientos de un </a:t>
            </a:r>
            <a:r>
              <a:rPr lang="es-PA" dirty="0" err="1"/>
              <a:t>obeto</a:t>
            </a:r>
            <a:r>
              <a:rPr lang="es-PA" dirty="0"/>
              <a:t> de un lado a otro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Veremos que para </a:t>
            </a:r>
            <a:r>
              <a:rPr lang="es-PA" dirty="0" err="1"/>
              <a:t>OpenCV</a:t>
            </a:r>
            <a:r>
              <a:rPr lang="es-PA" dirty="0"/>
              <a:t> utilizamos la función </a:t>
            </a:r>
            <a:r>
              <a:rPr lang="es-PA" dirty="0" err="1"/>
              <a:t>warpAffine</a:t>
            </a:r>
            <a:r>
              <a:rPr lang="es-PA" dirty="0"/>
              <a:t> que posee una matriz</a:t>
            </a:r>
          </a:p>
          <a:p>
            <a:pPr lvl="1"/>
            <a:r>
              <a:rPr lang="es-PA" dirty="0"/>
              <a:t>M  de la forma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E5BB2-D1CD-444A-8B77-2A47BB65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348" y="452718"/>
            <a:ext cx="3167891" cy="242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66D53-9759-4AC4-9D87-6E981AEB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0" y="4593757"/>
            <a:ext cx="5496692" cy="1638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275F6-617D-4183-AC00-E1459386E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740" y="4249314"/>
            <a:ext cx="4394422" cy="23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6F62B-FC14-4A9D-8757-71A8D4BF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17" y="0"/>
            <a:ext cx="6314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6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8A3E9-AA3E-44AB-BB2C-6423C363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59" y="67963"/>
            <a:ext cx="2513736" cy="325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3D541-9967-41A4-8FBA-6F7E6DC3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20" y="3541761"/>
            <a:ext cx="2539146" cy="3248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B70702-6AEA-4A62-8E55-D0917B76A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84" y="3541760"/>
            <a:ext cx="2475411" cy="3248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231AE-8F07-4696-B245-1DB567C40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213" y="3541759"/>
            <a:ext cx="2513347" cy="3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Rotación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Cuando hablamos de rotación es la acción de girar un objeto sobre su eje</a:t>
            </a:r>
          </a:p>
          <a:p>
            <a:endParaRPr lang="es-PA" dirty="0"/>
          </a:p>
          <a:p>
            <a:r>
              <a:rPr lang="es-PA" dirty="0"/>
              <a:t>Podemos rotarlo sobre su propio eje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Argumento 1</a:t>
            </a:r>
          </a:p>
          <a:p>
            <a:pPr lvl="1"/>
            <a:r>
              <a:rPr lang="es-PA" dirty="0"/>
              <a:t>Argumento 2, El valor positivo corresponde a rotación CCW</a:t>
            </a:r>
          </a:p>
          <a:p>
            <a:pPr lvl="1"/>
            <a:r>
              <a:rPr lang="es-PA" dirty="0"/>
              <a:t>  Argumento 3, escala de la imagen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También podemos hacer rotaciones sobre ejes arbitrarios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D3F4C-C2AE-4F83-9038-CB55032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87" y="3292552"/>
            <a:ext cx="6171451" cy="52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3D03F-B6C0-4F5B-AAC9-9D4F7118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87" y="4962635"/>
            <a:ext cx="5591955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811EA-44EB-431F-9738-B32A8D7F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414" y="2889067"/>
            <a:ext cx="1503936" cy="164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E7127-5291-434E-8C1A-062D73A0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12" y="4737326"/>
            <a:ext cx="1529338" cy="16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670D8-6FAC-42D0-920D-20179A5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96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100F9-E8A7-48DD-81AE-6516AA4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84" y="1"/>
            <a:ext cx="5842462" cy="20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6B69D-A88B-4795-99A7-4CFF3886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1" y="121770"/>
            <a:ext cx="2181482" cy="283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E945-AB4D-494D-8C23-722154CA9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66" y="121770"/>
            <a:ext cx="2555588" cy="33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04593-FD89-4C36-8FC0-F10163DF7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94" y="121770"/>
            <a:ext cx="2550637" cy="3307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9FDF4-6A05-4332-96CA-12DA61FC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897" y="121770"/>
            <a:ext cx="2652359" cy="3474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23EA6-2FD4-4E9A-895E-1FCDEB520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892" y="3723379"/>
            <a:ext cx="2762464" cy="301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6CE32-207C-4EE8-B52C-922E8E2B4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184" y="3595816"/>
            <a:ext cx="2430984" cy="31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Redimensionamiento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70000" lnSpcReduction="20000"/>
          </a:bodyPr>
          <a:lstStyle/>
          <a:p>
            <a:r>
              <a:rPr lang="es-PA" dirty="0"/>
              <a:t>Cambiamos el tamaño de la imagen</a:t>
            </a:r>
          </a:p>
          <a:p>
            <a:r>
              <a:rPr lang="es-PA" dirty="0"/>
              <a:t>Jugamos con la relación de aspecto (Ancho/Alto)</a:t>
            </a:r>
          </a:p>
          <a:p>
            <a:pPr lvl="1"/>
            <a:r>
              <a:rPr lang="es-PA" dirty="0"/>
              <a:t>Hay que mantener esta relación</a:t>
            </a:r>
          </a:p>
          <a:p>
            <a:pPr lvl="1"/>
            <a:r>
              <a:rPr lang="es-PA" dirty="0"/>
              <a:t>Conserva el estilo real de la imagen</a:t>
            </a:r>
          </a:p>
          <a:p>
            <a:r>
              <a:rPr lang="es-PA" dirty="0"/>
              <a:t>Existen métodos de interpolación al cambio de tamaño</a:t>
            </a:r>
          </a:p>
          <a:p>
            <a:endParaRPr lang="es-PA" dirty="0"/>
          </a:p>
          <a:p>
            <a:r>
              <a:rPr lang="es-PA" dirty="0"/>
              <a:t>Importante mantener la relación de aspecto en especial para métodos de DL</a:t>
            </a:r>
          </a:p>
          <a:p>
            <a:r>
              <a:rPr lang="es-PA" dirty="0"/>
              <a:t>Métodos de interpolación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El problema de ir a una imagen mayor es que notamos la </a:t>
            </a:r>
            <a:r>
              <a:rPr lang="es-PA" dirty="0" err="1"/>
              <a:t>pixelación</a:t>
            </a:r>
            <a:endParaRPr lang="es-PA" dirty="0"/>
          </a:p>
          <a:p>
            <a:r>
              <a:rPr lang="es-PA" dirty="0"/>
              <a:t>Recomendación:</a:t>
            </a:r>
          </a:p>
          <a:p>
            <a:pPr lvl="1"/>
            <a:r>
              <a:rPr lang="es-PA" dirty="0"/>
              <a:t>Para ir de una imagen menor a mayor usar INTER_CUBIC, INTER_LANCZOS4</a:t>
            </a:r>
          </a:p>
          <a:p>
            <a:pPr lvl="1"/>
            <a:r>
              <a:rPr lang="es-PA" dirty="0"/>
              <a:t>Para ir de una imagen mayor a menor utilizar INTER_LINEAR, INTER_NEAREST, INTER_AREA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How can someone fix a stretched or compressed imag... - Adobe Support  Community - 10900311">
            <a:extLst>
              <a:ext uri="{FF2B5EF4-FFF2-40B4-BE49-F238E27FC236}">
                <a16:creationId xmlns:a16="http://schemas.microsoft.com/office/drawing/2014/main" id="{634762DB-14D6-421B-A544-928EE381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98" y="1406931"/>
            <a:ext cx="3639931" cy="20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D1154-281F-42F9-AF62-5BAE753C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15" y="4326346"/>
            <a:ext cx="3426925" cy="99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4E125-4A56-4EB5-9688-040A9B41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76" y="4089459"/>
            <a:ext cx="4081528" cy="17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7008F-ADEF-4728-B8FD-C9E8B628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047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96759-DAE5-43E6-B605-612B4BB7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3" y="1"/>
            <a:ext cx="6272381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9A26BA-2009-481B-8C7C-54F3EE6E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5"/>
            <a:ext cx="8144744" cy="3892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FF5E3-4535-4119-BE5C-7BD4C7CB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21" y="3015049"/>
            <a:ext cx="4853066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C1737-18A8-49CE-A213-CD0FAB87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51" y="4729549"/>
            <a:ext cx="46488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Voltear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Tiene que ver con el movimiento de pixeles de un lugar a otro</a:t>
            </a:r>
          </a:p>
          <a:p>
            <a:r>
              <a:rPr lang="es-PA" dirty="0"/>
              <a:t>Generalmente en formas horizontal o vertical</a:t>
            </a:r>
          </a:p>
          <a:p>
            <a:pPr lvl="1"/>
            <a:r>
              <a:rPr lang="es-PA" dirty="0"/>
              <a:t>0 = Horizontal</a:t>
            </a:r>
          </a:p>
          <a:p>
            <a:pPr lvl="1"/>
            <a:r>
              <a:rPr lang="es-PA" dirty="0"/>
              <a:t>1 = Vertical</a:t>
            </a:r>
          </a:p>
          <a:p>
            <a:pPr lvl="1"/>
            <a:r>
              <a:rPr lang="es-PA" dirty="0"/>
              <a:t>-1 = Ambos tipos de volteo</a:t>
            </a:r>
          </a:p>
        </p:txBody>
      </p:sp>
      <p:pic>
        <p:nvPicPr>
          <p:cNvPr id="8194" name="Picture 2" descr="Python OpenCV: Flipping an image - techtutorialsx">
            <a:extLst>
              <a:ext uri="{FF2B5EF4-FFF2-40B4-BE49-F238E27FC236}">
                <a16:creationId xmlns:a16="http://schemas.microsoft.com/office/drawing/2014/main" id="{AA3DC091-AED5-4584-8810-7CA1A1C6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03" y="2798859"/>
            <a:ext cx="3137699" cy="331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C53BB-B8E3-4656-ABEF-B151BD9E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98" y="4666863"/>
            <a:ext cx="498227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17C62-3AE9-4369-B500-39BAE004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28" y="0"/>
            <a:ext cx="711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D854DC-C3D1-4B49-B80B-3D9A2DA5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526"/>
            <a:ext cx="12192000" cy="3828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FA28D-6018-4175-9E7B-E04A35A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02" y="409399"/>
            <a:ext cx="4448796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6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Recorte de la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Recordemos que la imagen es un arreglo (en este caso un arreglo de </a:t>
            </a:r>
            <a:r>
              <a:rPr lang="es-PA" dirty="0" err="1"/>
              <a:t>numpy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Debemos entender </a:t>
            </a:r>
            <a:r>
              <a:rPr lang="es-PA" dirty="0" err="1"/>
              <a:t>slicing</a:t>
            </a:r>
            <a:r>
              <a:rPr lang="es-PA" dirty="0"/>
              <a:t> de arreglos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7F610-828D-4866-A624-6D99F590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33" y="2496957"/>
            <a:ext cx="3952042" cy="200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7BFD6-F05D-4398-9C80-A9D2E905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5" y="4680777"/>
            <a:ext cx="727811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4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B7110-0F70-4A74-A293-A7D2CA55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59" y="0"/>
            <a:ext cx="7390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90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A1281-0BCB-4017-84BC-0311F118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42" y="1145786"/>
            <a:ext cx="791638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Aritmetica</a:t>
            </a:r>
            <a:r>
              <a:rPr lang="es-PA" dirty="0"/>
              <a:t> de Imagen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¿Qué es aritmética de </a:t>
            </a:r>
            <a:r>
              <a:rPr lang="es-PA" dirty="0" err="1"/>
              <a:t>imagenes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Idem</a:t>
            </a:r>
            <a:r>
              <a:rPr lang="es-PA" dirty="0"/>
              <a:t> a aritmética común pero aplicada a matrices (algebra de matrices)</a:t>
            </a:r>
          </a:p>
          <a:p>
            <a:pPr lvl="2"/>
            <a:r>
              <a:rPr lang="es-PA" dirty="0"/>
              <a:t>Podemos sumar, restar, multiplicar, dividir</a:t>
            </a:r>
          </a:p>
          <a:p>
            <a:pPr lvl="2"/>
            <a:endParaRPr lang="es-PA" dirty="0"/>
          </a:p>
          <a:p>
            <a:r>
              <a:rPr lang="es-PA" dirty="0"/>
              <a:t>Ejemplo: </a:t>
            </a:r>
          </a:p>
          <a:p>
            <a:pPr lvl="1"/>
            <a:r>
              <a:rPr lang="es-PA" dirty="0"/>
              <a:t>Filtros de Instagram</a:t>
            </a:r>
          </a:p>
          <a:p>
            <a:pPr lvl="1"/>
            <a:r>
              <a:rPr lang="es-PA" dirty="0"/>
              <a:t>Snapchat</a:t>
            </a:r>
          </a:p>
          <a:p>
            <a:pPr lvl="1"/>
            <a:r>
              <a:rPr lang="es-PA" dirty="0" err="1"/>
              <a:t>TikTok</a:t>
            </a:r>
            <a:endParaRPr lang="es-PA" dirty="0"/>
          </a:p>
          <a:p>
            <a:pPr lvl="1"/>
            <a:r>
              <a:rPr lang="es-PA" dirty="0"/>
              <a:t>Photoshop</a:t>
            </a:r>
          </a:p>
          <a:p>
            <a:pPr lvl="1"/>
            <a:endParaRPr lang="es-PA" dirty="0"/>
          </a:p>
          <a:p>
            <a:r>
              <a:rPr lang="es-PA" dirty="0"/>
              <a:t>La diferencia de operaciones </a:t>
            </a:r>
            <a:r>
              <a:rPr lang="es-PA" dirty="0" err="1"/>
              <a:t>aritmeticas</a:t>
            </a:r>
            <a:r>
              <a:rPr lang="es-PA" dirty="0"/>
              <a:t> en </a:t>
            </a:r>
            <a:r>
              <a:rPr lang="es-PA" dirty="0" err="1"/>
              <a:t>OpenCV</a:t>
            </a:r>
            <a:r>
              <a:rPr lang="es-PA" dirty="0"/>
              <a:t> vs </a:t>
            </a:r>
            <a:r>
              <a:rPr lang="es-PA" dirty="0" err="1"/>
              <a:t>Numpy</a:t>
            </a:r>
            <a:endParaRPr lang="es-PA" dirty="0"/>
          </a:p>
          <a:p>
            <a:pPr lvl="1"/>
            <a:r>
              <a:rPr lang="es-PA" dirty="0" err="1"/>
              <a:t>Numpy</a:t>
            </a:r>
            <a:r>
              <a:rPr lang="es-PA" dirty="0"/>
              <a:t> no tiene </a:t>
            </a:r>
            <a:r>
              <a:rPr lang="es-PA" dirty="0" err="1"/>
              <a:t>clipping</a:t>
            </a:r>
            <a:r>
              <a:rPr lang="es-PA" dirty="0"/>
              <a:t> de las operaciones</a:t>
            </a:r>
          </a:p>
          <a:p>
            <a:pPr lvl="1"/>
            <a:r>
              <a:rPr lang="es-PA" dirty="0" err="1"/>
              <a:t>OpenCV</a:t>
            </a:r>
            <a:r>
              <a:rPr lang="es-PA" dirty="0"/>
              <a:t> tiene </a:t>
            </a:r>
            <a:r>
              <a:rPr lang="es-PA" dirty="0" err="1"/>
              <a:t>clipping</a:t>
            </a:r>
            <a:r>
              <a:rPr lang="es-PA" dirty="0"/>
              <a:t> entre 0 a 255</a:t>
            </a:r>
          </a:p>
        </p:txBody>
      </p:sp>
      <p:pic>
        <p:nvPicPr>
          <p:cNvPr id="6146" name="Picture 2" descr="Hello Raspberry Pi: Python + OpenCV: Arithmetic Operations on Images -  add(), addWeighted() and subtract()">
            <a:extLst>
              <a:ext uri="{FF2B5EF4-FFF2-40B4-BE49-F238E27FC236}">
                <a16:creationId xmlns:a16="http://schemas.microsoft.com/office/drawing/2014/main" id="{49751268-E99D-46D1-BD1B-13649BA0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2" y="2977377"/>
            <a:ext cx="4574650" cy="256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40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1A2BD-06CD-4B76-ABE0-DC8C308F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693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F62CB-20D8-43A5-9866-1A30EA6A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4" y="0"/>
            <a:ext cx="5729416" cy="24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AC0AD-401F-41AB-859A-7DB0FF4A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768"/>
            <a:ext cx="12192000" cy="2888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6E641-BD1D-44DE-991D-EA47F6D4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91" y="823593"/>
            <a:ext cx="478221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Operaciones de Bits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Podemos hacer operaciones básicas</a:t>
            </a:r>
          </a:p>
          <a:p>
            <a:r>
              <a:rPr lang="es-PA" dirty="0"/>
              <a:t>Parecido a enmascaramiento (siguientes </a:t>
            </a:r>
            <a:r>
              <a:rPr lang="es-PA" dirty="0" err="1"/>
              <a:t>slides</a:t>
            </a:r>
            <a:r>
              <a:rPr lang="es-PA" dirty="0"/>
              <a:t>)</a:t>
            </a:r>
          </a:p>
          <a:p>
            <a:r>
              <a:rPr lang="es-PA" dirty="0" err="1"/>
              <a:t>Operacioens</a:t>
            </a:r>
            <a:r>
              <a:rPr lang="es-PA" dirty="0"/>
              <a:t> básicas son:</a:t>
            </a:r>
          </a:p>
          <a:p>
            <a:pPr lvl="1"/>
            <a:r>
              <a:rPr lang="es-PA" dirty="0"/>
              <a:t>AND</a:t>
            </a:r>
          </a:p>
          <a:p>
            <a:pPr lvl="1"/>
            <a:r>
              <a:rPr lang="es-PA" dirty="0"/>
              <a:t>OR</a:t>
            </a:r>
          </a:p>
          <a:p>
            <a:pPr lvl="1"/>
            <a:r>
              <a:rPr lang="es-PA" dirty="0"/>
              <a:t>NOT</a:t>
            </a:r>
          </a:p>
          <a:p>
            <a:pPr lvl="1"/>
            <a:r>
              <a:rPr lang="es-PA" dirty="0"/>
              <a:t>XOR</a:t>
            </a:r>
          </a:p>
          <a:p>
            <a:endParaRPr lang="es-PA" dirty="0"/>
          </a:p>
        </p:txBody>
      </p:sp>
      <p:pic>
        <p:nvPicPr>
          <p:cNvPr id="5122" name="Picture 2" descr="Learn OpenCV by Examples: Bitwise AND, OR, XOR and NOT">
            <a:extLst>
              <a:ext uri="{FF2B5EF4-FFF2-40B4-BE49-F238E27FC236}">
                <a16:creationId xmlns:a16="http://schemas.microsoft.com/office/drawing/2014/main" id="{30C8ADFD-5C41-4D81-87DA-5B384D19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50" y="1783080"/>
            <a:ext cx="39624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1F5B9-2E42-4577-ADC2-B4788260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7" y="5224017"/>
            <a:ext cx="647790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7056D-E5FA-4346-A324-BD274FF7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37"/>
          <a:stretch/>
        </p:blipFill>
        <p:spPr>
          <a:xfrm>
            <a:off x="0" y="0"/>
            <a:ext cx="6002580" cy="499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3A4C5-1CF9-4ECC-888D-07B8C178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951" y="-1"/>
            <a:ext cx="6162377" cy="37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8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776D2-43AA-45BA-8111-C1A64DE7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06" y="-89688"/>
            <a:ext cx="8907118" cy="3305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3986E-7874-4371-9664-97D36968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82" y="3429000"/>
            <a:ext cx="2819794" cy="3143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55D081-4054-476C-A7F9-4B600EE4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05" y="3429000"/>
            <a:ext cx="2829320" cy="312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47A7A-268A-40F8-A433-75FC0D87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104" y="3369686"/>
            <a:ext cx="282932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5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Enmascaramiento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fundamental para separación</a:t>
            </a:r>
          </a:p>
          <a:p>
            <a:r>
              <a:rPr lang="es-PA" dirty="0"/>
              <a:t>Realizamos </a:t>
            </a:r>
            <a:r>
              <a:rPr lang="es-PA" dirty="0" err="1"/>
              <a:t>masking</a:t>
            </a:r>
            <a:r>
              <a:rPr lang="es-PA" dirty="0"/>
              <a:t> con operaciones de bits</a:t>
            </a:r>
          </a:p>
          <a:p>
            <a:r>
              <a:rPr lang="es-PA" dirty="0"/>
              <a:t>Ejemplo:  Aplicaciones de imágenes en fotografía</a:t>
            </a:r>
          </a:p>
          <a:p>
            <a:pPr lvl="1"/>
            <a:endParaRPr lang="es-PA" dirty="0"/>
          </a:p>
        </p:txBody>
      </p:sp>
      <p:pic>
        <p:nvPicPr>
          <p:cNvPr id="4098" name="Picture 2" descr="How to Apply a Mask to an Image Using OpenCV – Automatic Addison">
            <a:extLst>
              <a:ext uri="{FF2B5EF4-FFF2-40B4-BE49-F238E27FC236}">
                <a16:creationId xmlns:a16="http://schemas.microsoft.com/office/drawing/2014/main" id="{18F7FA9F-157C-43D9-BAD9-2C92DC36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33" y="1249306"/>
            <a:ext cx="6014356" cy="120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1C453-1AF6-450A-8414-BB608A8E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5" y="3924966"/>
            <a:ext cx="5494092" cy="23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45EB9-A0D5-4631-869F-CCC83D65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"/>
            <a:ext cx="61419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18AB6-729D-48A8-AB86-EEA282C9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97"/>
            <a:ext cx="499179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CD256-20DE-41E4-8D7F-011C2E07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6" y="1365422"/>
            <a:ext cx="5931163" cy="4018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4EE60-D83C-491A-BF09-41E07DFE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5421"/>
            <a:ext cx="5988909" cy="40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80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Dividiendo y Uniendo Canales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Podemos hacer división de canales</a:t>
            </a:r>
          </a:p>
          <a:p>
            <a:pPr lvl="1"/>
            <a:r>
              <a:rPr lang="es-PA" dirty="0"/>
              <a:t>Imágenes a gris poseen 1 canal</a:t>
            </a:r>
          </a:p>
          <a:p>
            <a:pPr lvl="1"/>
            <a:r>
              <a:rPr lang="es-PA" dirty="0"/>
              <a:t>Imágenes a color poseen 3 canales</a:t>
            </a:r>
          </a:p>
          <a:p>
            <a:r>
              <a:rPr lang="es-PA" dirty="0"/>
              <a:t>Podemos hacer unión de canales</a:t>
            </a:r>
          </a:p>
          <a:p>
            <a:pPr lvl="1"/>
            <a:r>
              <a:rPr lang="es-PA" dirty="0"/>
              <a:t>Para procesar una imagen </a:t>
            </a:r>
            <a:r>
              <a:rPr lang="es-PA" dirty="0" err="1"/>
              <a:t>rgb</a:t>
            </a:r>
            <a:r>
              <a:rPr lang="es-PA" dirty="0"/>
              <a:t> se necesitan 3 canales</a:t>
            </a:r>
          </a:p>
          <a:p>
            <a:pPr lvl="1"/>
            <a:r>
              <a:rPr lang="es-PA" dirty="0"/>
              <a:t>Para una imagen de escala de grises, solo 1 canal</a:t>
            </a:r>
          </a:p>
          <a:p>
            <a:pPr lvl="1"/>
            <a:r>
              <a:rPr lang="es-PA" dirty="0"/>
              <a:t>Si queremos una imagen de gris con una imagen </a:t>
            </a:r>
            <a:r>
              <a:rPr lang="es-PA" dirty="0" err="1"/>
              <a:t>rgb</a:t>
            </a:r>
            <a:r>
              <a:rPr lang="es-PA" dirty="0"/>
              <a:t>, unir 3 veces la imagen de gris</a:t>
            </a:r>
          </a:p>
          <a:p>
            <a:pPr lvl="1"/>
            <a:endParaRPr lang="es-PA" dirty="0"/>
          </a:p>
          <a:p>
            <a:r>
              <a:rPr lang="es-PA" dirty="0"/>
              <a:t>Veremos la imagen en cada canal saturada</a:t>
            </a:r>
          </a:p>
          <a:p>
            <a:pPr lvl="1"/>
            <a:r>
              <a:rPr lang="es-PA" dirty="0"/>
              <a:t>Canal R saturará el rojo</a:t>
            </a:r>
          </a:p>
          <a:p>
            <a:pPr lvl="1"/>
            <a:endParaRPr lang="es-PA" dirty="0"/>
          </a:p>
        </p:txBody>
      </p:sp>
      <p:pic>
        <p:nvPicPr>
          <p:cNvPr id="3074" name="Picture 2" descr="visualización y almacenamiento de imágenes opencv - programador clic">
            <a:extLst>
              <a:ext uri="{FF2B5EF4-FFF2-40B4-BE49-F238E27FC236}">
                <a16:creationId xmlns:a16="http://schemas.microsoft.com/office/drawing/2014/main" id="{10AD00E9-D678-4898-A2B5-A5CF08CF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3" y="1200732"/>
            <a:ext cx="4606088" cy="23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51966-2AB1-4582-8CB6-208AA563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93" y="5657268"/>
            <a:ext cx="6049989" cy="11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49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669AC-99B7-43D2-B094-873667DB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50" y="0"/>
            <a:ext cx="5947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2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711F3-238F-4A9C-8337-04DBC7F8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57368"/>
            <a:ext cx="7904768" cy="33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A8DB8-4E7C-4172-A1F7-B8B5C20B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157368"/>
            <a:ext cx="2627689" cy="3389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28D27-2952-4819-92CA-212DFC45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91" y="3583863"/>
            <a:ext cx="7422292" cy="3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8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4845" y="2983474"/>
            <a:ext cx="1612059" cy="891052"/>
          </a:xfrm>
        </p:spPr>
        <p:txBody>
          <a:bodyPr/>
          <a:lstStyle/>
          <a:p>
            <a:r>
              <a:rPr lang="es-PA" dirty="0"/>
              <a:t>DIA 2</a:t>
            </a:r>
          </a:p>
        </p:txBody>
      </p:sp>
    </p:spTree>
    <p:extLst>
      <p:ext uri="{BB962C8B-B14F-4D97-AF65-F5344CB8AC3E}">
        <p14:creationId xmlns:p14="http://schemas.microsoft.com/office/powerpoint/2010/main" val="23495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Operaciones </a:t>
            </a:r>
            <a:r>
              <a:rPr lang="es-PA" dirty="0" err="1"/>
              <a:t>Morfologicas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Operaciones morfológicas comunes en imágenes:</a:t>
            </a:r>
          </a:p>
          <a:p>
            <a:pPr lvl="1"/>
            <a:r>
              <a:rPr lang="es-PA" dirty="0" err="1"/>
              <a:t>Erosion</a:t>
            </a:r>
            <a:r>
              <a:rPr lang="es-PA" dirty="0"/>
              <a:t>, </a:t>
            </a:r>
            <a:r>
              <a:rPr lang="es-PA" dirty="0" err="1"/>
              <a:t>Dilation</a:t>
            </a:r>
            <a:r>
              <a:rPr lang="es-PA" dirty="0"/>
              <a:t>, </a:t>
            </a:r>
            <a:r>
              <a:rPr lang="es-PA" dirty="0" err="1"/>
              <a:t>Opening</a:t>
            </a:r>
            <a:r>
              <a:rPr lang="es-PA" dirty="0"/>
              <a:t>, </a:t>
            </a:r>
            <a:r>
              <a:rPr lang="es-PA" dirty="0" err="1"/>
              <a:t>Closing</a:t>
            </a:r>
            <a:r>
              <a:rPr lang="es-PA" dirty="0"/>
              <a:t>, </a:t>
            </a:r>
            <a:r>
              <a:rPr lang="es-PA" dirty="0" err="1"/>
              <a:t>Morphological</a:t>
            </a:r>
            <a:r>
              <a:rPr lang="es-PA" dirty="0"/>
              <a:t> </a:t>
            </a:r>
            <a:r>
              <a:rPr lang="es-PA" dirty="0" err="1"/>
              <a:t>Gradient</a:t>
            </a:r>
            <a:r>
              <a:rPr lang="es-PA" dirty="0"/>
              <a:t>, Black </a:t>
            </a:r>
            <a:r>
              <a:rPr lang="es-PA" dirty="0" err="1"/>
              <a:t>hat</a:t>
            </a:r>
            <a:r>
              <a:rPr lang="es-PA" dirty="0"/>
              <a:t>, Top </a:t>
            </a:r>
            <a:r>
              <a:rPr lang="es-PA" dirty="0" err="1"/>
              <a:t>Hat</a:t>
            </a:r>
            <a:r>
              <a:rPr lang="es-PA" dirty="0"/>
              <a:t> (“White </a:t>
            </a:r>
            <a:r>
              <a:rPr lang="es-PA" dirty="0" err="1"/>
              <a:t>hat</a:t>
            </a:r>
            <a:r>
              <a:rPr lang="es-PA" dirty="0"/>
              <a:t>”)</a:t>
            </a:r>
          </a:p>
          <a:p>
            <a:r>
              <a:rPr lang="es-PA" dirty="0"/>
              <a:t>Son procesos comunes aplicados a imágenes binarias y a veces a grises</a:t>
            </a:r>
          </a:p>
          <a:p>
            <a:pPr lvl="1"/>
            <a:r>
              <a:rPr lang="es-PA" dirty="0"/>
              <a:t>Para quitar blobs, ruido, suavizarla antes de iniciar cualquier procesamiento</a:t>
            </a:r>
          </a:p>
          <a:p>
            <a:r>
              <a:rPr lang="es-PA" dirty="0" err="1"/>
              <a:t>Erosion</a:t>
            </a:r>
            <a:r>
              <a:rPr lang="es-PA" dirty="0"/>
              <a:t>: “se come” el objeto de fondo </a:t>
            </a:r>
            <a:r>
              <a:rPr lang="es-PA" dirty="0" err="1"/>
              <a:t>haciendolo</a:t>
            </a:r>
            <a:r>
              <a:rPr lang="es-PA" dirty="0"/>
              <a:t> pequeño</a:t>
            </a:r>
          </a:p>
          <a:p>
            <a:r>
              <a:rPr lang="es-PA" dirty="0" err="1"/>
              <a:t>Ejm</a:t>
            </a:r>
            <a:r>
              <a:rPr lang="es-PA" dirty="0"/>
              <a:t>:  Para procesar imágenes conectadas (separarlas)</a:t>
            </a:r>
          </a:p>
          <a:p>
            <a:r>
              <a:rPr lang="es-PA" dirty="0"/>
              <a:t>Dilatación es lo contrario a </a:t>
            </a:r>
            <a:r>
              <a:rPr lang="es-PA" dirty="0" err="1"/>
              <a:t>erosion</a:t>
            </a:r>
            <a:r>
              <a:rPr lang="es-PA" dirty="0"/>
              <a:t>: hace el objeto de fondo más grande</a:t>
            </a:r>
          </a:p>
          <a:p>
            <a:r>
              <a:rPr lang="es-PA" dirty="0" err="1"/>
              <a:t>Ejm</a:t>
            </a:r>
            <a:r>
              <a:rPr lang="es-PA" dirty="0"/>
              <a:t>:  Luego de la separación aumentamos un poco el contorno</a:t>
            </a:r>
          </a:p>
          <a:p>
            <a:r>
              <a:rPr lang="es-PA" dirty="0" err="1"/>
              <a:t>Closing</a:t>
            </a:r>
            <a:r>
              <a:rPr lang="es-PA" dirty="0"/>
              <a:t>:  </a:t>
            </a:r>
            <a:r>
              <a:rPr lang="es-PA" dirty="0" err="1"/>
              <a:t>dilation</a:t>
            </a:r>
            <a:r>
              <a:rPr lang="es-PA" dirty="0"/>
              <a:t> y luego </a:t>
            </a:r>
            <a:r>
              <a:rPr lang="es-PA" dirty="0" err="1"/>
              <a:t>erosion</a:t>
            </a:r>
            <a:endParaRPr lang="es-PA" dirty="0"/>
          </a:p>
          <a:p>
            <a:r>
              <a:rPr lang="es-PA" dirty="0" err="1"/>
              <a:t>Opening</a:t>
            </a:r>
            <a:r>
              <a:rPr lang="es-PA" dirty="0"/>
              <a:t>:  </a:t>
            </a:r>
            <a:r>
              <a:rPr lang="es-PA" dirty="0" err="1"/>
              <a:t>erosion</a:t>
            </a:r>
            <a:r>
              <a:rPr lang="es-PA" dirty="0"/>
              <a:t> y luego </a:t>
            </a:r>
            <a:r>
              <a:rPr lang="es-PA" dirty="0" err="1"/>
              <a:t>dilation</a:t>
            </a:r>
            <a:endParaRPr lang="es-PA" dirty="0"/>
          </a:p>
          <a:p>
            <a:r>
              <a:rPr lang="es-PA" dirty="0"/>
              <a:t>Top </a:t>
            </a:r>
            <a:r>
              <a:rPr lang="es-PA" dirty="0" err="1"/>
              <a:t>hat</a:t>
            </a:r>
            <a:r>
              <a:rPr lang="es-PA" dirty="0"/>
              <a:t> y Black </a:t>
            </a:r>
            <a:r>
              <a:rPr lang="es-PA" dirty="0" err="1"/>
              <a:t>hat</a:t>
            </a:r>
            <a:r>
              <a:rPr lang="es-PA" dirty="0"/>
              <a:t>, se utilizan para detectar secciones en una imagen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469918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2F769-D475-40BC-AF25-4C14EF8F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116"/>
            <a:ext cx="4271651" cy="3583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78947-2F79-4283-8B22-3DB9D4B2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887" y="1444116"/>
            <a:ext cx="4271651" cy="396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98E61-64FA-4DA2-96CC-12B7F5F36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505" y="1386008"/>
            <a:ext cx="4282495" cy="36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02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CD865-4743-473C-96F1-7B6C42699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0"/>
            <a:ext cx="6460980" cy="1369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F8E18-473B-4B2A-BBB8-58F17D2B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1321277"/>
            <a:ext cx="6460980" cy="1386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08D90-583D-4316-85BF-D423A474F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" y="2690492"/>
            <a:ext cx="6460980" cy="1391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D06BB-9696-4BF6-B177-3E9F5966C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19" y="4081795"/>
            <a:ext cx="6460980" cy="1362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9E441-6957-40D1-B4CF-05CA0919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9" y="5420545"/>
            <a:ext cx="6460980" cy="1378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1F211-A170-40AC-BAE6-27252A193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27" y="576263"/>
            <a:ext cx="4977285" cy="2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7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8E70C2-F23C-487B-A05D-8FA1FBA5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6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B294A-A95F-4805-B4FB-E6182C64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309"/>
            <a:ext cx="12192000" cy="32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7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Suavizado y Desenfoque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Diferentes funciones son utilizadas:</a:t>
            </a:r>
          </a:p>
          <a:p>
            <a:pPr lvl="1"/>
            <a:r>
              <a:rPr lang="es-PA" dirty="0"/>
              <a:t>Simple </a:t>
            </a:r>
            <a:r>
              <a:rPr lang="es-PA" dirty="0" err="1"/>
              <a:t>Blurring</a:t>
            </a:r>
            <a:r>
              <a:rPr lang="es-PA" dirty="0"/>
              <a:t>, </a:t>
            </a:r>
            <a:r>
              <a:rPr lang="es-PA" dirty="0" err="1"/>
              <a:t>Weighted</a:t>
            </a:r>
            <a:r>
              <a:rPr lang="es-PA" dirty="0"/>
              <a:t> Gaussian </a:t>
            </a:r>
            <a:r>
              <a:rPr lang="es-PA" dirty="0" err="1"/>
              <a:t>Blurring</a:t>
            </a:r>
            <a:r>
              <a:rPr lang="es-PA" dirty="0"/>
              <a:t>, Median </a:t>
            </a:r>
            <a:r>
              <a:rPr lang="es-PA" dirty="0" err="1"/>
              <a:t>filtering</a:t>
            </a:r>
            <a:r>
              <a:rPr lang="es-PA" dirty="0"/>
              <a:t>, Bilateral </a:t>
            </a:r>
            <a:r>
              <a:rPr lang="es-PA" dirty="0" err="1"/>
              <a:t>blurring</a:t>
            </a:r>
            <a:endParaRPr lang="es-PA" dirty="0"/>
          </a:p>
          <a:p>
            <a:r>
              <a:rPr lang="es-PA" dirty="0"/>
              <a:t>¿Para que aplicarlo?</a:t>
            </a:r>
          </a:p>
          <a:p>
            <a:pPr lvl="1"/>
            <a:r>
              <a:rPr lang="es-PA" dirty="0"/>
              <a:t>Bueno, los “pipelines” de CV la utilizan para afinar detalles en una imagen y reducir el ruido.</a:t>
            </a:r>
          </a:p>
          <a:p>
            <a:pPr lvl="1"/>
            <a:r>
              <a:rPr lang="es-PA" dirty="0"/>
              <a:t>Cuando no nos interesa del fondo, ruido, simplemente la imagen a analizar en si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Para un </a:t>
            </a:r>
            <a:r>
              <a:rPr lang="es-PA" dirty="0" err="1"/>
              <a:t>blur</a:t>
            </a:r>
            <a:r>
              <a:rPr lang="es-PA" dirty="0"/>
              <a:t> </a:t>
            </a:r>
            <a:r>
              <a:rPr lang="es-PA" dirty="0" err="1"/>
              <a:t>gausiano</a:t>
            </a:r>
            <a:r>
              <a:rPr lang="es-PA" dirty="0"/>
              <a:t> se aplica más a la imagen y pixeles de borde que los externos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Median </a:t>
            </a:r>
            <a:r>
              <a:rPr lang="es-PA" dirty="0" err="1"/>
              <a:t>blur</a:t>
            </a:r>
            <a:r>
              <a:rPr lang="es-PA" dirty="0"/>
              <a:t> es utilizado para remover el efecto de sal y pimienta en una imagen</a:t>
            </a:r>
          </a:p>
          <a:p>
            <a:pPr lvl="1"/>
            <a:r>
              <a:rPr lang="es-PA" dirty="0"/>
              <a:t>El filtro bilateral mantiene las intensidades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853F8-1A13-4937-8C8A-D86AFA73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35" y="4138600"/>
            <a:ext cx="1738982" cy="803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3BAEB-BA7E-402D-9158-FB915EFC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89994"/>
            <a:ext cx="144780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6B518-91B5-4283-A58C-5D646DCF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92" y="5232715"/>
            <a:ext cx="1600240" cy="5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81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76E91-1152-4BD2-A793-F5C6F88B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93" y="0"/>
            <a:ext cx="460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A48A9-9D6F-4D68-968E-C178F54B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5" y="142499"/>
            <a:ext cx="5333999" cy="2030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68D8FD-D00D-453A-B76E-32230C80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5" y="2306762"/>
            <a:ext cx="5276577" cy="203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3214-D932-4DE8-A906-99B158AC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" y="4696654"/>
            <a:ext cx="5276577" cy="201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2B7C3-F225-4FDE-A7FA-6CE956B97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56" y="810171"/>
            <a:ext cx="3080388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1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0DEEF-FECC-4F69-AC68-C4ABE0E7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38100"/>
            <a:ext cx="87534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5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C38126-C2FE-47A7-8AEC-70C49F5A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624"/>
            <a:ext cx="12192000" cy="4666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7EC21-B18D-4854-B6DF-4DEF7D0C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47" y="460664"/>
            <a:ext cx="2840905" cy="4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Espacios de 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Con los colores de espacio buscamos:</a:t>
            </a:r>
          </a:p>
          <a:p>
            <a:pPr lvl="1"/>
            <a:r>
              <a:rPr lang="es-PA" dirty="0"/>
              <a:t>Alto contraste, </a:t>
            </a:r>
            <a:r>
              <a:rPr lang="es-PA" dirty="0" err="1"/>
              <a:t>generaliar</a:t>
            </a:r>
            <a:r>
              <a:rPr lang="es-PA" dirty="0"/>
              <a:t> la imagen, que sea estable</a:t>
            </a:r>
          </a:p>
          <a:p>
            <a:pPr lvl="1"/>
            <a:r>
              <a:rPr lang="es-PA" dirty="0"/>
              <a:t>Nos permite capturar la imagen como es</a:t>
            </a:r>
          </a:p>
          <a:p>
            <a:r>
              <a:rPr lang="es-PA" dirty="0"/>
              <a:t>Con alto contraste podemos detectar bordes de una imagen</a:t>
            </a:r>
          </a:p>
          <a:p>
            <a:r>
              <a:rPr lang="es-PA" dirty="0"/>
              <a:t>Las condiciones de luz influyen mucho en el tratamiento de imágenes</a:t>
            </a:r>
          </a:p>
          <a:p>
            <a:r>
              <a:rPr lang="es-PA" dirty="0"/>
              <a:t>HSV nos sirve para representar el color al igual que </a:t>
            </a:r>
            <a:r>
              <a:rPr lang="es-PA" dirty="0" err="1"/>
              <a:t>Lab</a:t>
            </a:r>
            <a:endParaRPr lang="es-PA" dirty="0"/>
          </a:p>
          <a:p>
            <a:r>
              <a:rPr lang="es-PA" dirty="0"/>
              <a:t>RGB no representa apropiadamente el color</a:t>
            </a:r>
          </a:p>
          <a:p>
            <a:r>
              <a:rPr lang="es-PA" dirty="0"/>
              <a:t>Escala de grises no es un espacio de color sino una parte de canal procesado</a:t>
            </a:r>
          </a:p>
        </p:txBody>
      </p:sp>
    </p:spTree>
    <p:extLst>
      <p:ext uri="{BB962C8B-B14F-4D97-AF65-F5344CB8AC3E}">
        <p14:creationId xmlns:p14="http://schemas.microsoft.com/office/powerpoint/2010/main" val="3305749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EE6A4-0669-4ACE-ABA7-66FE3BC2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924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0B2E2-EBBA-40A8-9328-2C157E06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70" y="0"/>
            <a:ext cx="5748209" cy="19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6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B5F89-197B-4D81-8BF6-4D847EAB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0069" cy="1798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61E04-1986-4014-A7EA-5658F450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76" y="0"/>
            <a:ext cx="4466443" cy="1798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4584C-684A-4117-ADF9-D78F69420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8568"/>
            <a:ext cx="4487476" cy="180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15DCE-D7C0-4890-A15B-5D21576F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069" y="1798568"/>
            <a:ext cx="4481257" cy="180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EF516-5C47-4490-A6B8-2CB9E8970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97136"/>
            <a:ext cx="4487476" cy="1803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A959F-590D-4928-BC4A-13C4895D6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476" y="3597136"/>
            <a:ext cx="4481257" cy="1808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034DC-2558-4DFE-AA06-13267A162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00866"/>
            <a:ext cx="3632886" cy="1457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EC95A9-6A3F-4546-B087-264C1DC71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279" y="344316"/>
            <a:ext cx="2997152" cy="4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5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Basicos</a:t>
            </a:r>
            <a:r>
              <a:rPr lang="es-PA" dirty="0"/>
              <a:t> de Umbral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una técnica básica de segmentación de imágenes</a:t>
            </a:r>
          </a:p>
          <a:p>
            <a:pPr lvl="1"/>
            <a:r>
              <a:rPr lang="es-PA" dirty="0"/>
              <a:t>La técnica busca segmentar pixeles de fondo y frente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 contar monedas en una mesa</a:t>
            </a:r>
          </a:p>
          <a:p>
            <a:r>
              <a:rPr lang="es-PA" dirty="0"/>
              <a:t>Existen maneras de conseguir umbrales, </a:t>
            </a:r>
            <a:r>
              <a:rPr lang="es-PA" dirty="0" err="1"/>
              <a:t>opencv</a:t>
            </a:r>
            <a:r>
              <a:rPr lang="es-PA" dirty="0"/>
              <a:t> tiene alrededor de 4 o más, solamente veremos 2</a:t>
            </a:r>
          </a:p>
          <a:p>
            <a:r>
              <a:rPr lang="es-PA" dirty="0"/>
              <a:t>Para segmentación de objetos, utilizando umbrales es ensayo y error</a:t>
            </a:r>
          </a:p>
          <a:p>
            <a:r>
              <a:rPr lang="es-PA" dirty="0"/>
              <a:t>Para </a:t>
            </a:r>
            <a:r>
              <a:rPr lang="es-PA" dirty="0" err="1"/>
              <a:t>Otsu</a:t>
            </a:r>
            <a:r>
              <a:rPr lang="es-PA" dirty="0"/>
              <a:t> solo es necesario cambiar una bandera</a:t>
            </a:r>
          </a:p>
        </p:txBody>
      </p:sp>
    </p:spTree>
    <p:extLst>
      <p:ext uri="{BB962C8B-B14F-4D97-AF65-F5344CB8AC3E}">
        <p14:creationId xmlns:p14="http://schemas.microsoft.com/office/powerpoint/2010/main" val="217872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742C3-B50F-41C2-8492-E6326E70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0"/>
            <a:ext cx="631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DF989-4263-4F4C-857E-06478F6C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4" y="200025"/>
            <a:ext cx="6648450" cy="6457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C71F2-FC66-4E4A-8004-B7A3A83D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99" y="1389877"/>
            <a:ext cx="4281323" cy="2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42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9EE50-15A0-4265-8849-209DFF2E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11" y="0"/>
            <a:ext cx="695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1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BDAC5-F841-4F2B-BD7D-85A0E18A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7" y="1062037"/>
            <a:ext cx="6734175" cy="473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05111-F60A-4877-9BCA-CAA76955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550" y="4170791"/>
            <a:ext cx="7123960" cy="5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8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Umbral Adaptativo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Vimos que sirven para segmentar imágenes, pero los métodos anteriores tienen un </a:t>
            </a:r>
            <a:r>
              <a:rPr lang="es-PA" dirty="0" err="1"/>
              <a:t>incoveniente</a:t>
            </a:r>
            <a:endParaRPr lang="es-PA" dirty="0"/>
          </a:p>
          <a:p>
            <a:pPr lvl="1"/>
            <a:r>
              <a:rPr lang="es-PA" dirty="0"/>
              <a:t>Necesitas unos valores picos para analizar</a:t>
            </a:r>
          </a:p>
          <a:p>
            <a:pPr lvl="1"/>
            <a:r>
              <a:rPr lang="es-PA" dirty="0"/>
              <a:t>Con </a:t>
            </a:r>
            <a:r>
              <a:rPr lang="es-PA" dirty="0" err="1"/>
              <a:t>adaptive</a:t>
            </a:r>
            <a:r>
              <a:rPr lang="es-PA" dirty="0"/>
              <a:t> </a:t>
            </a:r>
            <a:r>
              <a:rPr lang="es-PA" dirty="0" err="1"/>
              <a:t>tresholding</a:t>
            </a:r>
            <a:r>
              <a:rPr lang="es-PA" dirty="0"/>
              <a:t> solo se ajusta el parámetro </a:t>
            </a:r>
          </a:p>
          <a:p>
            <a:pPr lvl="1"/>
            <a:r>
              <a:rPr lang="es-PA" dirty="0"/>
              <a:t>Podemos tener malos resultados con imágenes de </a:t>
            </a:r>
            <a:r>
              <a:rPr lang="es-PA" dirty="0" err="1"/>
              <a:t>thresholding</a:t>
            </a:r>
            <a:r>
              <a:rPr lang="es-PA" dirty="0"/>
              <a:t> normal</a:t>
            </a:r>
          </a:p>
          <a:p>
            <a:r>
              <a:rPr lang="es-PA" dirty="0"/>
              <a:t>Regiones pequeñas tienden a tener una iluminación aproximada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45705-02A1-4FB1-AC87-912E53FF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912" y="2739440"/>
            <a:ext cx="1647825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04D44-D62B-4507-9420-C657FF8F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98" y="5146449"/>
            <a:ext cx="6800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0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E510A-5F98-43B7-86F0-91E9DA11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567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A9E97-C161-4B52-A8CC-A96C0A31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46" y="0"/>
            <a:ext cx="6436454" cy="312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237E3-6ECA-4190-961C-6595C5B4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24"/>
            <a:ext cx="12192000" cy="4821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2A7EB-2211-4063-8445-527654CC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40" y="431713"/>
            <a:ext cx="552259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Kernels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 err="1"/>
              <a:t>Tambien</a:t>
            </a:r>
            <a:r>
              <a:rPr lang="es-PA" dirty="0"/>
              <a:t> llamadas ventanas de convolución</a:t>
            </a:r>
          </a:p>
          <a:p>
            <a:r>
              <a:rPr lang="es-PA" dirty="0"/>
              <a:t>Utilizadas en Deep </a:t>
            </a:r>
            <a:r>
              <a:rPr lang="es-PA" dirty="0" err="1"/>
              <a:t>learning</a:t>
            </a:r>
            <a:r>
              <a:rPr lang="es-PA" dirty="0"/>
              <a:t> extensivamente</a:t>
            </a:r>
          </a:p>
          <a:p>
            <a:r>
              <a:rPr lang="es-PA" dirty="0"/>
              <a:t>Al final son matrices</a:t>
            </a:r>
          </a:p>
          <a:p>
            <a:pPr lvl="1"/>
            <a:r>
              <a:rPr lang="es-PA" dirty="0"/>
              <a:t>En este caso son matrices definidas</a:t>
            </a:r>
          </a:p>
          <a:p>
            <a:r>
              <a:rPr lang="es-PA" dirty="0"/>
              <a:t>Son multiplicaciones por ‘</a:t>
            </a:r>
            <a:r>
              <a:rPr lang="es-PA" dirty="0" err="1"/>
              <a:t>element-wise</a:t>
            </a:r>
            <a:r>
              <a:rPr lang="es-PA" dirty="0"/>
              <a:t>’ multiplicados</a:t>
            </a:r>
          </a:p>
          <a:p>
            <a:r>
              <a:rPr lang="es-PA" dirty="0"/>
              <a:t>Existe una relación entre convolución y relación cruzada</a:t>
            </a:r>
          </a:p>
          <a:p>
            <a:r>
              <a:rPr lang="es-PA" dirty="0"/>
              <a:t>Siempre tenemos</a:t>
            </a:r>
          </a:p>
          <a:p>
            <a:pPr lvl="1"/>
            <a:r>
              <a:rPr lang="es-PA" dirty="0"/>
              <a:t>Una imagen de entrada</a:t>
            </a:r>
          </a:p>
          <a:p>
            <a:pPr lvl="1"/>
            <a:r>
              <a:rPr lang="es-PA" dirty="0"/>
              <a:t>Un </a:t>
            </a:r>
            <a:r>
              <a:rPr lang="es-PA" dirty="0" err="1"/>
              <a:t>kernel</a:t>
            </a:r>
            <a:endParaRPr lang="es-PA" dirty="0"/>
          </a:p>
          <a:p>
            <a:pPr lvl="1"/>
            <a:r>
              <a:rPr lang="es-PA" dirty="0"/>
              <a:t>Su operación o convolución</a:t>
            </a:r>
          </a:p>
          <a:p>
            <a:r>
              <a:rPr lang="es-PA" dirty="0" err="1"/>
              <a:t>Tambien</a:t>
            </a:r>
            <a:r>
              <a:rPr lang="es-PA" dirty="0"/>
              <a:t> usamos </a:t>
            </a:r>
            <a:r>
              <a:rPr lang="es-PA" dirty="0" err="1"/>
              <a:t>padding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1BD01-4026-49A0-BAF9-35A5BE00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08" y="2034257"/>
            <a:ext cx="3269156" cy="319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68DEB-EE3D-45DB-A00F-47A8E5E1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38" y="5406430"/>
            <a:ext cx="5525369" cy="78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B4E0C-6C36-46B7-852D-4A3797D8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486" y="5511148"/>
            <a:ext cx="1827570" cy="5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66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82D4A-09B3-4471-B4C3-188A377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95142" cy="5671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94F15-CC31-4776-B73B-30878526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43" y="0"/>
            <a:ext cx="3847398" cy="5671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79548-635B-49A3-9BAB-6444A83F3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094" y="0"/>
            <a:ext cx="4641906" cy="27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8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465B5-7F4F-49BE-9FEC-5FC5AFC8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4467"/>
            <a:ext cx="4938584" cy="603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DF4BB-3DDC-4FAE-A50E-9B6DB3A1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696465" cy="1351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D7781-A773-42BD-8FFB-8AFAB394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191"/>
            <a:ext cx="5696465" cy="1364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E9085-79DD-44AF-9DA2-DBD88853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6743"/>
            <a:ext cx="5696465" cy="134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23949-934C-4FAA-83DD-5E22C209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46769"/>
            <a:ext cx="5696465" cy="134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13EDE-08E2-48DC-BD3B-AEBB6EDEF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88700"/>
            <a:ext cx="5696465" cy="135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0052F-52BF-48E1-9A14-AA6290733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239" y="0"/>
            <a:ext cx="6275761" cy="146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0A348-4DDD-4F22-8D5E-B344BD279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6239" y="2994444"/>
            <a:ext cx="6181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48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Gradientes de </a:t>
            </a:r>
            <a:r>
              <a:rPr lang="es-PA" dirty="0" err="1"/>
              <a:t>Imagenes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Los gradientes nos sirven para dividir “</a:t>
            </a:r>
            <a:r>
              <a:rPr lang="es-PA" dirty="0" err="1"/>
              <a:t>foreground</a:t>
            </a:r>
            <a:r>
              <a:rPr lang="es-PA" dirty="0"/>
              <a:t>” de “</a:t>
            </a:r>
            <a:r>
              <a:rPr lang="es-PA" dirty="0" err="1"/>
              <a:t>background</a:t>
            </a:r>
            <a:r>
              <a:rPr lang="es-PA" dirty="0"/>
              <a:t>” a nivel de pixeles</a:t>
            </a:r>
          </a:p>
          <a:p>
            <a:r>
              <a:rPr lang="es-PA" dirty="0"/>
              <a:t>Sobel y </a:t>
            </a:r>
            <a:r>
              <a:rPr lang="es-PA" dirty="0" err="1"/>
              <a:t>Scharr</a:t>
            </a:r>
            <a:r>
              <a:rPr lang="es-PA" dirty="0"/>
              <a:t> nos sirven como gradientes y una versión avanzada que veremos mas adelante realiza detección de bordes</a:t>
            </a:r>
          </a:p>
          <a:p>
            <a:pPr lvl="1"/>
            <a:r>
              <a:rPr lang="es-PA" dirty="0"/>
              <a:t>Nos sirve cuando hay o existe alto contraste entre la imagen</a:t>
            </a:r>
          </a:p>
          <a:p>
            <a:r>
              <a:rPr lang="es-PA" dirty="0"/>
              <a:t>Sobel detecta gradientes en ambos sentidos</a:t>
            </a:r>
          </a:p>
          <a:p>
            <a:pPr lvl="1"/>
            <a:r>
              <a:rPr lang="es-PA" dirty="0" err="1"/>
              <a:t>SobelX</a:t>
            </a:r>
            <a:endParaRPr lang="es-PA" dirty="0"/>
          </a:p>
          <a:p>
            <a:pPr lvl="1"/>
            <a:r>
              <a:rPr lang="es-PA" dirty="0" err="1"/>
              <a:t>SoblelY</a:t>
            </a:r>
            <a:endParaRPr lang="es-PA" dirty="0"/>
          </a:p>
          <a:p>
            <a:r>
              <a:rPr lang="es-PA" dirty="0"/>
              <a:t>Para </a:t>
            </a:r>
            <a:r>
              <a:rPr lang="es-PA" dirty="0" err="1"/>
              <a:t>scharr</a:t>
            </a:r>
            <a:r>
              <a:rPr lang="es-PA" dirty="0"/>
              <a:t> el argumento es -1</a:t>
            </a:r>
          </a:p>
          <a:p>
            <a:r>
              <a:rPr lang="es-PA" dirty="0" err="1"/>
              <a:t>Scharr</a:t>
            </a:r>
            <a:r>
              <a:rPr lang="es-PA" dirty="0"/>
              <a:t> tiene más ruido que Sobel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D6827-426A-4680-B395-962E6820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252" y="3254029"/>
            <a:ext cx="1895475" cy="178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134EC-CF60-47D6-B3C3-10FDB843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2" y="5102705"/>
            <a:ext cx="1152525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0D519-E6AA-4B87-A811-5540A88F2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543" y="5088417"/>
            <a:ext cx="128587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F1E7-A879-4F28-916E-F962AAAB5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109" y="5236054"/>
            <a:ext cx="32861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2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F42FF-AFC7-4D93-93A6-B72D4E33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93" y="0"/>
            <a:ext cx="468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84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FD23D-41CD-4B17-B6C0-BB5D6DD5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364649"/>
            <a:ext cx="7581900" cy="440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D7F5C9-A0C0-4978-B6E9-B0EC1623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46" y="424119"/>
            <a:ext cx="6274262" cy="3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78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93CDF-C123-4505-8AAF-BF3F96B2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0" y="0"/>
            <a:ext cx="530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0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71C3C-1E0C-4F05-8FDA-9DE795BB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818"/>
            <a:ext cx="12192000" cy="251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A9C83-D151-47AB-ADE0-46B970A1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83" y="780534"/>
            <a:ext cx="6499982" cy="4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91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Deteccion</a:t>
            </a:r>
            <a:r>
              <a:rPr lang="es-PA" dirty="0"/>
              <a:t> de Bordes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 err="1"/>
              <a:t>Canny</a:t>
            </a:r>
            <a:r>
              <a:rPr lang="es-PA" dirty="0"/>
              <a:t> Edge es un algoritmo de detección de bordes clásico en </a:t>
            </a:r>
            <a:r>
              <a:rPr lang="es-PA" dirty="0" err="1"/>
              <a:t>OpenCV</a:t>
            </a:r>
            <a:endParaRPr lang="es-PA" dirty="0"/>
          </a:p>
          <a:p>
            <a:pPr lvl="1"/>
            <a:r>
              <a:rPr lang="es-PA" dirty="0"/>
              <a:t>Se basa en gradientes (</a:t>
            </a:r>
            <a:r>
              <a:rPr lang="es-PA" dirty="0" err="1"/>
              <a:t>ejms</a:t>
            </a:r>
            <a:r>
              <a:rPr lang="es-PA" dirty="0"/>
              <a:t> de </a:t>
            </a:r>
            <a:r>
              <a:rPr lang="es-PA" dirty="0" err="1"/>
              <a:t>grads</a:t>
            </a:r>
            <a:r>
              <a:rPr lang="es-PA" dirty="0"/>
              <a:t>. Sobel y </a:t>
            </a:r>
            <a:r>
              <a:rPr lang="es-PA" dirty="0" err="1"/>
              <a:t>Scharr</a:t>
            </a:r>
            <a:r>
              <a:rPr lang="es-PA" dirty="0"/>
              <a:t>)</a:t>
            </a:r>
          </a:p>
          <a:p>
            <a:r>
              <a:rPr lang="es-PA" dirty="0"/>
              <a:t>Para </a:t>
            </a:r>
            <a:r>
              <a:rPr lang="es-PA" dirty="0" err="1"/>
              <a:t>Canny</a:t>
            </a:r>
            <a:r>
              <a:rPr lang="es-PA" dirty="0"/>
              <a:t> existe un parámetro importante</a:t>
            </a:r>
          </a:p>
          <a:p>
            <a:pPr lvl="1"/>
            <a:r>
              <a:rPr lang="es-PA" dirty="0"/>
              <a:t>G &gt; </a:t>
            </a:r>
            <a:r>
              <a:rPr lang="es-PA" dirty="0" err="1"/>
              <a:t>Threshold</a:t>
            </a:r>
            <a:r>
              <a:rPr lang="es-PA" dirty="0"/>
              <a:t> es un borde fuerte</a:t>
            </a:r>
          </a:p>
          <a:p>
            <a:pPr lvl="1"/>
            <a:r>
              <a:rPr lang="es-PA" dirty="0"/>
              <a:t>G &lt; </a:t>
            </a:r>
            <a:r>
              <a:rPr lang="es-PA" dirty="0" err="1"/>
              <a:t>Thresold</a:t>
            </a:r>
            <a:r>
              <a:rPr lang="es-PA" dirty="0"/>
              <a:t>  no es un borde, descartar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537BA-B0D8-4157-9F3B-183E8C5F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04" y="2744443"/>
            <a:ext cx="2924175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EDB4E-0F95-4D18-BFEC-29BE71E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97" y="5202183"/>
            <a:ext cx="3335939" cy="6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0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9CD964-7A85-4E8F-AD4A-CE826A47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41" y="0"/>
            <a:ext cx="6958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0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A49E4-951F-46F0-85BE-00EAE9BD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2" y="3562608"/>
            <a:ext cx="10039350" cy="2314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7D812B-771E-4025-A342-80910299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88" y="1122471"/>
            <a:ext cx="6677025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74370-E1EB-4340-80CB-2601630A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71" y="449768"/>
            <a:ext cx="4692337" cy="4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9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err="1"/>
              <a:t>Deteccion</a:t>
            </a:r>
            <a:r>
              <a:rPr lang="es-PA" dirty="0"/>
              <a:t> </a:t>
            </a:r>
            <a:r>
              <a:rPr lang="es-PA" dirty="0" err="1"/>
              <a:t>Automatica</a:t>
            </a:r>
            <a:r>
              <a:rPr lang="es-PA" dirty="0"/>
              <a:t> de Bordes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s-PA" dirty="0"/>
              <a:t>Es la versión de cero parámetros para </a:t>
            </a:r>
            <a:r>
              <a:rPr lang="es-PA" dirty="0" err="1"/>
              <a:t>Canny</a:t>
            </a:r>
            <a:r>
              <a:rPr lang="es-PA" dirty="0"/>
              <a:t> Edge</a:t>
            </a:r>
          </a:p>
          <a:p>
            <a:pPr lvl="1"/>
            <a:r>
              <a:rPr lang="es-PA" dirty="0"/>
              <a:t>El problema con </a:t>
            </a:r>
            <a:r>
              <a:rPr lang="es-PA" dirty="0" err="1"/>
              <a:t>Canny</a:t>
            </a:r>
            <a:r>
              <a:rPr lang="es-PA" dirty="0"/>
              <a:t> es que hay que hacer ensayo y error</a:t>
            </a:r>
          </a:p>
          <a:p>
            <a:r>
              <a:rPr lang="es-PA" dirty="0"/>
              <a:t>Usamos median debido a que </a:t>
            </a:r>
            <a:r>
              <a:rPr lang="es-PA" dirty="0" err="1"/>
              <a:t>average</a:t>
            </a:r>
            <a:r>
              <a:rPr lang="es-PA" dirty="0"/>
              <a:t> es tendiente a los </a:t>
            </a:r>
            <a:r>
              <a:rPr lang="es-PA" dirty="0" err="1"/>
              <a:t>outliers</a:t>
            </a:r>
            <a:endParaRPr lang="es-PA" dirty="0"/>
          </a:p>
          <a:p>
            <a:r>
              <a:rPr lang="es-PA" dirty="0"/>
              <a:t>Existe un algoritmo mas avanzado (“</a:t>
            </a:r>
            <a:r>
              <a:rPr lang="es-PA" dirty="0" err="1"/>
              <a:t>Hollistic</a:t>
            </a:r>
            <a:r>
              <a:rPr lang="es-PA" dirty="0"/>
              <a:t> Edge </a:t>
            </a:r>
            <a:r>
              <a:rPr lang="es-PA" dirty="0" err="1"/>
              <a:t>Detection</a:t>
            </a:r>
            <a:r>
              <a:rPr lang="es-PA" dirty="0"/>
              <a:t>”)</a:t>
            </a:r>
          </a:p>
          <a:p>
            <a:pPr lvl="1"/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68910-430F-49D3-910C-EEF14244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162" y="4112813"/>
            <a:ext cx="4794848" cy="12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80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4CE15-ADF9-4B45-AED0-6E744E6C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009" y="0"/>
            <a:ext cx="54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4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7748B1-9A8B-4645-9276-1297F520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8"/>
            <a:ext cx="11468100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18EFD-F65A-447B-8124-8830A0C7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1208"/>
            <a:ext cx="114300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847BC4-E4DF-4589-8347-5642A1C1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3408"/>
            <a:ext cx="9986834" cy="237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065E5-3912-4664-B32D-1B5099E03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849" y="4682438"/>
            <a:ext cx="2776151" cy="2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</a:t>
            </a:r>
            <a:r>
              <a:rPr lang="es-PA" dirty="0" err="1"/>
              <a:t>Vision</a:t>
            </a:r>
            <a:r>
              <a:rPr lang="es-PA" dirty="0"/>
              <a:t> por Computador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</a:t>
            </a:r>
            <a:r>
              <a:rPr lang="es-PA" dirty="0" err="1"/>
              <a:t>Vision</a:t>
            </a:r>
            <a:r>
              <a:rPr lang="es-PA" dirty="0"/>
              <a:t> por Computador (en PC o hardware como Raspberry Pi)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1"/>
            <a:r>
              <a:rPr lang="es-PA" dirty="0"/>
              <a:t>Debe utilizar la librería </a:t>
            </a:r>
            <a:r>
              <a:rPr lang="es-PA" dirty="0" err="1"/>
              <a:t>OpenCV</a:t>
            </a:r>
            <a:endParaRPr lang="es-P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776B-8316-4E57-8291-BE4F7372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38" y="4409164"/>
            <a:ext cx="182905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19848</TotalTime>
  <Words>1958</Words>
  <Application>Microsoft Office PowerPoint</Application>
  <PresentationFormat>Widescreen</PresentationFormat>
  <Paragraphs>284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Century Gothic</vt:lpstr>
      <vt:lpstr>Wingdings 3</vt:lpstr>
      <vt:lpstr>Ion</vt:lpstr>
      <vt:lpstr>PROCESAMIENTO Y ANALISIS DE IMAGENES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Vision por Computador</vt:lpstr>
      <vt:lpstr>Introducción</vt:lpstr>
      <vt:lpstr>Cargando y Desplegando Imagenes</vt:lpstr>
      <vt:lpstr>PowerPoint Presentation</vt:lpstr>
      <vt:lpstr>PowerPoint Presentation</vt:lpstr>
      <vt:lpstr>Leyendo y Asignando Pixeles</vt:lpstr>
      <vt:lpstr>PowerPoint Presentation</vt:lpstr>
      <vt:lpstr>PowerPoint Presentation</vt:lpstr>
      <vt:lpstr>Dibujando con OpenCV</vt:lpstr>
      <vt:lpstr>PowerPoint Presentation</vt:lpstr>
      <vt:lpstr>PowerPoint Presentation</vt:lpstr>
      <vt:lpstr>PowerPoint Presentation</vt:lpstr>
      <vt:lpstr>PowerPoint Presentation</vt:lpstr>
      <vt:lpstr>Traslación</vt:lpstr>
      <vt:lpstr>PowerPoint Presentation</vt:lpstr>
      <vt:lpstr>PowerPoint Presentation</vt:lpstr>
      <vt:lpstr>Rotación</vt:lpstr>
      <vt:lpstr>PowerPoint Presentation</vt:lpstr>
      <vt:lpstr>PowerPoint Presentation</vt:lpstr>
      <vt:lpstr>Redimensionamiento</vt:lpstr>
      <vt:lpstr>PowerPoint Presentation</vt:lpstr>
      <vt:lpstr>PowerPoint Presentation</vt:lpstr>
      <vt:lpstr>Voltear Imagen</vt:lpstr>
      <vt:lpstr>PowerPoint Presentation</vt:lpstr>
      <vt:lpstr>PowerPoint Presentation</vt:lpstr>
      <vt:lpstr>Recorte de la Imagen</vt:lpstr>
      <vt:lpstr>PowerPoint Presentation</vt:lpstr>
      <vt:lpstr>PowerPoint Presentation</vt:lpstr>
      <vt:lpstr>Aritmetica de Imagen</vt:lpstr>
      <vt:lpstr>PowerPoint Presentation</vt:lpstr>
      <vt:lpstr>PowerPoint Presentation</vt:lpstr>
      <vt:lpstr>Operaciones de Bits</vt:lpstr>
      <vt:lpstr>PowerPoint Presentation</vt:lpstr>
      <vt:lpstr>PowerPoint Presentation</vt:lpstr>
      <vt:lpstr>Enmascaramiento</vt:lpstr>
      <vt:lpstr>PowerPoint Presentation</vt:lpstr>
      <vt:lpstr>PowerPoint Presentation</vt:lpstr>
      <vt:lpstr>Dividiendo y Uniendo Canales</vt:lpstr>
      <vt:lpstr>PowerPoint Presentation</vt:lpstr>
      <vt:lpstr>PowerPoint Presentation</vt:lpstr>
      <vt:lpstr>DIA 2</vt:lpstr>
      <vt:lpstr>Operaciones Morfologicas</vt:lpstr>
      <vt:lpstr>PowerPoint Presentation</vt:lpstr>
      <vt:lpstr>PowerPoint Presentation</vt:lpstr>
      <vt:lpstr>PowerPoint Presentation</vt:lpstr>
      <vt:lpstr>PowerPoint Presentation</vt:lpstr>
      <vt:lpstr>Suavizado y Desenfoque</vt:lpstr>
      <vt:lpstr>PowerPoint Presentation</vt:lpstr>
      <vt:lpstr>PowerPoint Presentation</vt:lpstr>
      <vt:lpstr>PowerPoint Presentation</vt:lpstr>
      <vt:lpstr>PowerPoint Presentation</vt:lpstr>
      <vt:lpstr>Espacios de Color</vt:lpstr>
      <vt:lpstr>PowerPoint Presentation</vt:lpstr>
      <vt:lpstr>PowerPoint Presentation</vt:lpstr>
      <vt:lpstr>Basicos de Umbral</vt:lpstr>
      <vt:lpstr>PowerPoint Presentation</vt:lpstr>
      <vt:lpstr>PowerPoint Presentation</vt:lpstr>
      <vt:lpstr>PowerPoint Presentation</vt:lpstr>
      <vt:lpstr>PowerPoint Presentation</vt:lpstr>
      <vt:lpstr>Umbral Adaptativo</vt:lpstr>
      <vt:lpstr>PowerPoint Presentation</vt:lpstr>
      <vt:lpstr>PowerPoint Presentation</vt:lpstr>
      <vt:lpstr>Kernels</vt:lpstr>
      <vt:lpstr>PowerPoint Presentation</vt:lpstr>
      <vt:lpstr>PowerPoint Presentation</vt:lpstr>
      <vt:lpstr>Gradientes de Imagenes</vt:lpstr>
      <vt:lpstr>PowerPoint Presentation</vt:lpstr>
      <vt:lpstr>PowerPoint Presentation</vt:lpstr>
      <vt:lpstr>PowerPoint Presentation</vt:lpstr>
      <vt:lpstr>PowerPoint Presentation</vt:lpstr>
      <vt:lpstr>Deteccion de Bordes</vt:lpstr>
      <vt:lpstr>PowerPoint Presentation</vt:lpstr>
      <vt:lpstr>PowerPoint Presentation</vt:lpstr>
      <vt:lpstr>Deteccion Automatica de Bordes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820</cp:revision>
  <dcterms:created xsi:type="dcterms:W3CDTF">2018-02-28T08:20:25Z</dcterms:created>
  <dcterms:modified xsi:type="dcterms:W3CDTF">2021-06-20T15:36:50Z</dcterms:modified>
</cp:coreProperties>
</file>